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75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63" r:id="rId11"/>
    <p:sldId id="264" r:id="rId12"/>
    <p:sldId id="286" r:id="rId13"/>
    <p:sldId id="287" r:id="rId14"/>
    <p:sldId id="288" r:id="rId15"/>
    <p:sldId id="291" r:id="rId16"/>
    <p:sldId id="289" r:id="rId17"/>
    <p:sldId id="292" r:id="rId18"/>
    <p:sldId id="290" r:id="rId19"/>
    <p:sldId id="293" r:id="rId20"/>
    <p:sldId id="295" r:id="rId21"/>
    <p:sldId id="294" r:id="rId22"/>
    <p:sldId id="296" r:id="rId23"/>
    <p:sldId id="297" r:id="rId24"/>
    <p:sldId id="299" r:id="rId25"/>
    <p:sldId id="298" r:id="rId26"/>
    <p:sldId id="300" r:id="rId27"/>
    <p:sldId id="301" r:id="rId28"/>
    <p:sldId id="302" r:id="rId29"/>
    <p:sldId id="309" r:id="rId30"/>
    <p:sldId id="303" r:id="rId31"/>
    <p:sldId id="304" r:id="rId32"/>
    <p:sldId id="305" r:id="rId33"/>
    <p:sldId id="310" r:id="rId34"/>
    <p:sldId id="306" r:id="rId35"/>
    <p:sldId id="307" r:id="rId36"/>
    <p:sldId id="308" r:id="rId37"/>
    <p:sldId id="268" r:id="rId38"/>
    <p:sldId id="276" r:id="rId3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CDC"/>
    <a:srgbClr val="CAC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FEA419B-BCDB-4C27-8AB2-1E94C2BD932B}">
  <a:tblStyle styleId="{BFEA419B-BCDB-4C27-8AB2-1E94C2BD932B}" styleName="Elsevier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lt1"/>
              </a:solidFill>
            </a:ln>
          </a:left>
          <a:right>
            <a:ln w="0" cmpd="sng">
              <a:solidFill>
                <a:schemeClr val="lt1"/>
              </a:solidFill>
            </a:ln>
          </a:right>
          <a:top>
            <a:ln w="0" cmpd="sng">
              <a:solidFill>
                <a:schemeClr val="lt1"/>
              </a:solidFill>
            </a:ln>
          </a:top>
          <a:bottom>
            <a:ln w="0" cmpd="sng">
              <a:solidFill>
                <a:schemeClr val="lt1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0" cmpd="sng">
              <a:solidFill>
                <a:schemeClr val="dk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lt1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127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dk1"/>
      </a:tcTxStyle>
      <a:tcStyle>
        <a:tcBdr>
          <a:bottom>
            <a:ln w="12700" cmpd="sng">
              <a:solidFill>
                <a:srgbClr val="FF6C00"/>
              </a:solidFill>
            </a:ln>
          </a:bottom>
        </a:tcBdr>
        <a:fill>
          <a:solidFill>
            <a:schemeClr val="l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50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192" y="7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22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DD4CF-C917-4D69-9374-6EFF2E9F78C3}" type="datetimeFigureOut">
              <a:rPr lang="de-DE" smtClean="0"/>
              <a:t>29.05.18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43C7B-F938-4CE9-A268-32817172635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8740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for l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314" y="1932754"/>
            <a:ext cx="5086333" cy="2010596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72714" y="4450739"/>
            <a:ext cx="5112709" cy="448866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/>
            </a:lvl1pPr>
            <a:lvl2pPr marL="0" indent="0">
              <a:buNone/>
              <a:defRPr sz="1000"/>
            </a:lvl2pPr>
            <a:lvl3pPr marL="0" indent="0">
              <a:buNone/>
              <a:defRPr sz="1000"/>
            </a:lvl3pPr>
            <a:lvl4pPr marL="0" indent="0">
              <a:buNone/>
              <a:defRPr sz="1000"/>
            </a:lvl4pPr>
            <a:lvl5pPr marL="0" indent="0">
              <a:buNone/>
              <a:defRPr sz="1000"/>
            </a:lvl5pPr>
          </a:lstStyle>
          <a:p>
            <a:pPr lvl="0"/>
            <a:r>
              <a:rPr lang="en-US" dirty="0"/>
              <a:t>Month, year</a:t>
            </a:r>
            <a:br>
              <a:rPr lang="en-US" dirty="0"/>
            </a:br>
            <a:r>
              <a:rPr lang="en-US" dirty="0"/>
              <a:t>Name presenter</a:t>
            </a:r>
            <a:endParaRPr lang="de-DE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-1647825" y="0"/>
            <a:ext cx="1504950" cy="193899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 defTabSz="914400"/>
            <a:r>
              <a:rPr lang="en-US" sz="1200" dirty="0">
                <a:solidFill>
                  <a:srgbClr val="333333"/>
                </a:solidFill>
                <a:latin typeface="Arial"/>
                <a:cs typeface="Arial"/>
              </a:rPr>
              <a:t>IMPORTANT!!  </a:t>
            </a:r>
          </a:p>
          <a:p>
            <a:pPr defTabSz="914400"/>
            <a:endParaRPr lang="en-US" sz="1200" dirty="0">
              <a:solidFill>
                <a:srgbClr val="333333"/>
              </a:solidFill>
              <a:latin typeface="Arial"/>
              <a:cs typeface="Arial"/>
            </a:endParaRPr>
          </a:p>
          <a:p>
            <a:pPr defTabSz="914400"/>
            <a:r>
              <a:rPr lang="en-US" sz="1200" dirty="0">
                <a:solidFill>
                  <a:srgbClr val="333333"/>
                </a:solidFill>
                <a:latin typeface="Arial"/>
                <a:cs typeface="Arial"/>
              </a:rPr>
              <a:t>If you insert or change the picture, select it, click right and choose </a:t>
            </a:r>
            <a:r>
              <a:rPr lang="en-US" sz="1200" dirty="0">
                <a:solidFill>
                  <a:schemeClr val="accent2"/>
                </a:solidFill>
                <a:latin typeface="Arial"/>
                <a:cs typeface="Arial"/>
              </a:rPr>
              <a:t>Send to back</a:t>
            </a:r>
            <a:r>
              <a:rPr lang="en-US" sz="1200" dirty="0">
                <a:solidFill>
                  <a:srgbClr val="333333"/>
                </a:solidFill>
                <a:latin typeface="Arial"/>
                <a:cs typeface="Arial"/>
              </a:rPr>
              <a:t> from the right click menu to make the logo and text visible.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5143500"/>
          </a:xfrm>
          <a:solidFill>
            <a:srgbClr val="F2F2F2">
              <a:alpha val="7059"/>
            </a:srgbClr>
          </a:solidFill>
        </p:spPr>
        <p:txBody>
          <a:bodyPr>
            <a:normAutofit/>
          </a:bodyPr>
          <a:lstStyle>
            <a:lvl1pPr marL="0" indent="0" algn="r">
              <a:buNone/>
              <a:defRPr sz="1600" baseline="0"/>
            </a:lvl1pPr>
          </a:lstStyle>
          <a:p>
            <a:r>
              <a:rPr lang="de-DE" dirty="0"/>
              <a:t>Click on icon to select picture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71592" y="483241"/>
            <a:ext cx="787296" cy="864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10537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72580" y="767870"/>
            <a:ext cx="4231218" cy="3561746"/>
          </a:xfrm>
        </p:spPr>
        <p:txBody>
          <a:bodyPr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800" b="0"/>
            </a:lvl1pPr>
            <a:lvl2pPr marL="273050" indent="-273050">
              <a:lnSpc>
                <a:spcPts val="2600"/>
              </a:lnSpc>
              <a:spcBef>
                <a:spcPts val="0"/>
              </a:spcBef>
              <a:buFont typeface="+mj-lt"/>
              <a:buAutoNum type="arabicPeriod"/>
              <a:defRPr sz="1800"/>
            </a:lvl2pPr>
            <a:lvl3pPr marL="536575" indent="-171450">
              <a:lnSpc>
                <a:spcPts val="2600"/>
              </a:lnSpc>
              <a:spcBef>
                <a:spcPts val="0"/>
              </a:spcBef>
              <a:defRPr sz="1800"/>
            </a:lvl3pPr>
            <a:lvl4pPr marL="720725" indent="-171450">
              <a:lnSpc>
                <a:spcPts val="2600"/>
              </a:lnSpc>
              <a:spcBef>
                <a:spcPts val="0"/>
              </a:spcBef>
              <a:tabLst/>
              <a:defRPr sz="1800"/>
            </a:lvl4pPr>
            <a:lvl5pPr marL="896938" indent="-171450">
              <a:lnSpc>
                <a:spcPts val="2600"/>
              </a:lnSpc>
              <a:spcBef>
                <a:spcPts val="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5"/>
          </p:nvPr>
        </p:nvSpPr>
        <p:spPr>
          <a:xfrm>
            <a:off x="5448301" y="1021557"/>
            <a:ext cx="3227387" cy="275034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0" y="64291"/>
            <a:ext cx="7928508" cy="4627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3478" y="4442222"/>
            <a:ext cx="8231205" cy="0"/>
          </a:xfrm>
          <a:prstGeom prst="line">
            <a:avLst/>
          </a:prstGeom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6E036A-233D-EB43-A0FE-DAE43CC92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38938" y="4846460"/>
            <a:ext cx="2057400" cy="135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7C794-9836-4BB8-B517-A3E588757FD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62720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5"/>
          </p:nvPr>
        </p:nvSpPr>
        <p:spPr>
          <a:xfrm>
            <a:off x="863600" y="687571"/>
            <a:ext cx="7821082" cy="36478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chart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0" y="64291"/>
            <a:ext cx="7928508" cy="46275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3478" y="4442222"/>
            <a:ext cx="8231205" cy="0"/>
          </a:xfrm>
          <a:prstGeom prst="line">
            <a:avLst/>
          </a:prstGeom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0C1FED-64B5-8949-9FFC-3B68FC7906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38938" y="4846460"/>
            <a:ext cx="2057400" cy="135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7C794-9836-4BB8-B517-A3E588757FD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374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6"/>
          </p:nvPr>
        </p:nvSpPr>
        <p:spPr>
          <a:xfrm>
            <a:off x="863600" y="733425"/>
            <a:ext cx="7821613" cy="357237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table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3478" y="4442222"/>
            <a:ext cx="8231205" cy="0"/>
          </a:xfrm>
          <a:prstGeom prst="line">
            <a:avLst/>
          </a:prstGeom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32C67A4-4654-6147-B12B-42D18227E9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38938" y="4846460"/>
            <a:ext cx="2057400" cy="135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7C794-9836-4BB8-B517-A3E588757FD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2012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75889" y="4450739"/>
            <a:ext cx="5112709" cy="448866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 sz="1000"/>
            </a:lvl2pPr>
            <a:lvl3pPr marL="0" indent="0">
              <a:buNone/>
              <a:defRPr sz="1000"/>
            </a:lvl3pPr>
            <a:lvl4pPr marL="0" indent="0">
              <a:buNone/>
              <a:defRPr sz="1000"/>
            </a:lvl4pPr>
            <a:lvl5pPr marL="0" indent="0">
              <a:buNone/>
              <a:defRPr sz="1000"/>
            </a:lvl5pPr>
          </a:lstStyle>
          <a:p>
            <a:pPr lvl="0"/>
            <a:r>
              <a:rPr lang="en-US" dirty="0"/>
              <a:t>Department</a:t>
            </a:r>
            <a:br>
              <a:rPr lang="en-US" dirty="0"/>
            </a:br>
            <a:r>
              <a:rPr lang="en-US" dirty="0"/>
              <a:t>Date</a:t>
            </a:r>
            <a:endParaRPr lang="de-DE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56838" y="1902364"/>
            <a:ext cx="39052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D1E7E9-0B74-D54C-8C9A-067E1D0C0E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4178" y="1283678"/>
            <a:ext cx="3859822" cy="38598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312" y="459941"/>
            <a:ext cx="793751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97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for dark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chtergrondBeeld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5143500"/>
          </a:xfrm>
          <a:solidFill>
            <a:srgbClr val="3E4043">
              <a:alpha val="14902"/>
            </a:srgbClr>
          </a:solidFill>
        </p:spPr>
        <p:txBody>
          <a:bodyPr>
            <a:normAutofit/>
          </a:bodyPr>
          <a:lstStyle>
            <a:lvl1pPr marL="0" indent="0" algn="r">
              <a:buNone/>
              <a:defRPr sz="1600" baseline="0"/>
            </a:lvl1pPr>
          </a:lstStyle>
          <a:p>
            <a:r>
              <a:rPr lang="de-DE" dirty="0"/>
              <a:t>Click on icon to select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314" y="1932754"/>
            <a:ext cx="5086333" cy="2010596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79064" y="4450739"/>
            <a:ext cx="5112709" cy="448866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buNone/>
              <a:defRPr sz="1000"/>
            </a:lvl2pPr>
            <a:lvl3pPr marL="0" indent="0">
              <a:buNone/>
              <a:defRPr sz="1000"/>
            </a:lvl3pPr>
            <a:lvl4pPr marL="0" indent="0">
              <a:buNone/>
              <a:defRPr sz="1000"/>
            </a:lvl4pPr>
            <a:lvl5pPr marL="0" indent="0">
              <a:buNone/>
              <a:defRPr sz="1000"/>
            </a:lvl5pPr>
          </a:lstStyle>
          <a:p>
            <a:pPr lvl="0"/>
            <a:r>
              <a:rPr lang="en-US" dirty="0"/>
              <a:t>Month, year</a:t>
            </a:r>
            <a:br>
              <a:rPr lang="en-US" dirty="0"/>
            </a:br>
            <a:r>
              <a:rPr lang="en-US" dirty="0"/>
              <a:t>Name presenter</a:t>
            </a:r>
            <a:endParaRPr lang="de-DE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-1647825" y="0"/>
            <a:ext cx="1504950" cy="193899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 defTabSz="914400"/>
            <a:r>
              <a:rPr lang="en-US" sz="1200" dirty="0">
                <a:solidFill>
                  <a:srgbClr val="333333"/>
                </a:solidFill>
                <a:latin typeface="Arial"/>
                <a:cs typeface="Arial"/>
              </a:rPr>
              <a:t>IMPORTANT!!  </a:t>
            </a:r>
          </a:p>
          <a:p>
            <a:pPr defTabSz="914400"/>
            <a:endParaRPr lang="en-US" sz="1200" dirty="0">
              <a:solidFill>
                <a:srgbClr val="333333"/>
              </a:solidFill>
              <a:latin typeface="Arial"/>
              <a:cs typeface="Arial"/>
            </a:endParaRPr>
          </a:p>
          <a:p>
            <a:pPr defTabSz="914400"/>
            <a:r>
              <a:rPr lang="en-US" sz="1200" dirty="0">
                <a:solidFill>
                  <a:srgbClr val="333333"/>
                </a:solidFill>
                <a:latin typeface="Arial"/>
                <a:cs typeface="Arial"/>
              </a:rPr>
              <a:t>If you insert or change the picture, select it, click right and choose </a:t>
            </a:r>
            <a:r>
              <a:rPr lang="en-US" sz="1200" dirty="0">
                <a:solidFill>
                  <a:schemeClr val="accent2"/>
                </a:solidFill>
                <a:latin typeface="Arial"/>
                <a:cs typeface="Arial"/>
              </a:rPr>
              <a:t>Send to back</a:t>
            </a:r>
            <a:r>
              <a:rPr lang="en-US" sz="1200" dirty="0">
                <a:solidFill>
                  <a:srgbClr val="333333"/>
                </a:solidFill>
                <a:latin typeface="Arial"/>
                <a:cs typeface="Arial"/>
              </a:rPr>
              <a:t> from the right click menu to make the logo and text visible.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71600" y="457199"/>
            <a:ext cx="788400" cy="864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9294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314" y="1932754"/>
            <a:ext cx="5086333" cy="1186319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66364" y="4450739"/>
            <a:ext cx="5112709" cy="448866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 sz="1000"/>
            </a:lvl2pPr>
            <a:lvl3pPr marL="0" indent="0">
              <a:buNone/>
              <a:defRPr sz="1000"/>
            </a:lvl3pPr>
            <a:lvl4pPr marL="0" indent="0">
              <a:buNone/>
              <a:defRPr sz="1000"/>
            </a:lvl4pPr>
            <a:lvl5pPr marL="0" indent="0">
              <a:buNone/>
              <a:defRPr sz="1000"/>
            </a:lvl5pPr>
          </a:lstStyle>
          <a:p>
            <a:pPr lvl="0"/>
            <a:r>
              <a:rPr lang="en-US" dirty="0"/>
              <a:t>Month, year</a:t>
            </a:r>
            <a:br>
              <a:rPr lang="en-US" dirty="0"/>
            </a:br>
            <a:r>
              <a:rPr lang="en-US" dirty="0"/>
              <a:t>Name presenter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60014" y="3323035"/>
            <a:ext cx="5086333" cy="93702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000">
                <a:solidFill>
                  <a:srgbClr val="FF6C00"/>
                </a:solidFill>
              </a:defRPr>
            </a:lvl1pPr>
            <a:lvl2pPr marL="342900" indent="0">
              <a:lnSpc>
                <a:spcPts val="3600"/>
              </a:lnSpc>
              <a:buNone/>
              <a:defRPr sz="3000">
                <a:solidFill>
                  <a:srgbClr val="FF6C00"/>
                </a:solidFill>
              </a:defRPr>
            </a:lvl2pPr>
            <a:lvl3pPr marL="685800" indent="0">
              <a:lnSpc>
                <a:spcPts val="3600"/>
              </a:lnSpc>
              <a:buNone/>
              <a:defRPr sz="3000">
                <a:solidFill>
                  <a:srgbClr val="FF6C00"/>
                </a:solidFill>
              </a:defRPr>
            </a:lvl3pPr>
            <a:lvl4pPr marL="1028700" indent="0">
              <a:lnSpc>
                <a:spcPts val="3600"/>
              </a:lnSpc>
              <a:buNone/>
              <a:defRPr sz="3000">
                <a:solidFill>
                  <a:srgbClr val="FF6C00"/>
                </a:solidFill>
              </a:defRPr>
            </a:lvl4pPr>
            <a:lvl5pPr marL="1371600" indent="0">
              <a:lnSpc>
                <a:spcPts val="3600"/>
              </a:lnSpc>
              <a:buNone/>
              <a:defRPr sz="3000">
                <a:solidFill>
                  <a:srgbClr val="FF6C00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312" y="459941"/>
            <a:ext cx="793751" cy="86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D1E7E9-0B74-D54C-8C9A-067E1D0C0E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4178" y="1283678"/>
            <a:ext cx="3859822" cy="385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1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65887" y="4727023"/>
            <a:ext cx="3086100" cy="135000"/>
          </a:xfrm>
        </p:spPr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3478" y="4442222"/>
            <a:ext cx="8231205" cy="0"/>
          </a:xfrm>
          <a:prstGeom prst="line">
            <a:avLst/>
          </a:prstGeom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1FDE967-A83E-A344-AEF3-356E7ACC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38938" y="4846460"/>
            <a:ext cx="2057400" cy="135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7C794-9836-4BB8-B517-A3E588757FD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608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>
            <a:lvl1pPr marL="0" indent="0">
              <a:buNone/>
              <a:defRPr b="1"/>
            </a:lvl1pPr>
            <a:lvl2pPr marL="360363" indent="-360363">
              <a:buFont typeface="+mj-lt"/>
              <a:buAutoNum type="arabicPeriod"/>
              <a:defRPr/>
            </a:lvl2pPr>
            <a:lvl3pPr marL="536575" indent="-171450">
              <a:defRPr/>
            </a:lvl3pPr>
            <a:lvl4pPr marL="720725" indent="-171450">
              <a:tabLst/>
              <a:defRPr/>
            </a:lvl4pPr>
            <a:lvl5pPr marL="896938" indent="-17145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3478" y="4442222"/>
            <a:ext cx="8231205" cy="0"/>
          </a:xfrm>
          <a:prstGeom prst="line">
            <a:avLst/>
          </a:prstGeom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25FF8CA-3245-7341-AE6E-5566F7E2B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38938" y="4846460"/>
            <a:ext cx="2057400" cy="135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7C794-9836-4BB8-B517-A3E588757FD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43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72580" y="766554"/>
            <a:ext cx="4231218" cy="3568909"/>
          </a:xfrm>
        </p:spPr>
        <p:txBody>
          <a:bodyPr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800" b="0"/>
            </a:lvl1pPr>
            <a:lvl2pPr marL="273050" indent="-273050">
              <a:lnSpc>
                <a:spcPts val="2600"/>
              </a:lnSpc>
              <a:spcBef>
                <a:spcPts val="0"/>
              </a:spcBef>
              <a:buFont typeface="+mj-lt"/>
              <a:buAutoNum type="arabicPeriod"/>
              <a:defRPr sz="1800"/>
            </a:lvl2pPr>
            <a:lvl3pPr marL="536575" indent="-171450">
              <a:lnSpc>
                <a:spcPts val="2600"/>
              </a:lnSpc>
              <a:spcBef>
                <a:spcPts val="0"/>
              </a:spcBef>
              <a:defRPr sz="1800"/>
            </a:lvl3pPr>
            <a:lvl4pPr marL="720725" indent="-171450">
              <a:lnSpc>
                <a:spcPts val="2600"/>
              </a:lnSpc>
              <a:spcBef>
                <a:spcPts val="0"/>
              </a:spcBef>
              <a:tabLst/>
              <a:defRPr sz="1800"/>
            </a:lvl4pPr>
            <a:lvl5pPr marL="896938" indent="-171450">
              <a:lnSpc>
                <a:spcPts val="2600"/>
              </a:lnSpc>
              <a:spcBef>
                <a:spcPts val="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486400" y="0"/>
            <a:ext cx="3657600" cy="51435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DE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72580" y="64291"/>
            <a:ext cx="4713820" cy="46275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3478" y="4442222"/>
            <a:ext cx="4536000" cy="0"/>
          </a:xfrm>
          <a:prstGeom prst="line">
            <a:avLst/>
          </a:prstGeom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17D3496-C308-2B4D-9B7D-EF2E4399D7E6}"/>
              </a:ext>
            </a:extLst>
          </p:cNvPr>
          <p:cNvSpPr txBox="1">
            <a:spLocks/>
          </p:cNvSpPr>
          <p:nvPr userDrawn="1"/>
        </p:nvSpPr>
        <p:spPr>
          <a:xfrm>
            <a:off x="6891338" y="4998860"/>
            <a:ext cx="2057400" cy="135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837C794-9836-4BB8-B517-A3E588757FD1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835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ver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  <a:endParaRPr lang="de-D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3C7E15-6A7F-304C-9E96-52D4906FD9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3601" y="689867"/>
            <a:ext cx="4528233" cy="2830088"/>
          </a:xfr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“Quote”</a:t>
            </a:r>
            <a:endParaRPr lang="de-DE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9CD093E-E625-4A4F-A789-CA9EC54C7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38938" y="4846460"/>
            <a:ext cx="2057400" cy="135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7C794-9836-4BB8-B517-A3E588757FD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5032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ver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689452"/>
            <a:ext cx="6248399" cy="2830088"/>
          </a:xfrm>
        </p:spPr>
        <p:txBody>
          <a:bodyPr lIns="0" tIns="0" rIns="0"/>
          <a:lstStyle>
            <a:lvl1pPr>
              <a:defRPr>
                <a:solidFill>
                  <a:srgbClr val="FF6C00"/>
                </a:solidFill>
              </a:defRPr>
            </a:lvl1pPr>
          </a:lstStyle>
          <a:p>
            <a:r>
              <a:rPr lang="en-US" dirty="0"/>
              <a:t>“Quote”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3478" y="4442222"/>
            <a:ext cx="8231205" cy="0"/>
          </a:xfrm>
          <a:prstGeom prst="line">
            <a:avLst/>
          </a:prstGeom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B4428E9-954F-C640-9CB8-E81177215A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38938" y="4846460"/>
            <a:ext cx="2057400" cy="135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7C794-9836-4BB8-B517-A3E588757FD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7816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72580" y="763220"/>
            <a:ext cx="4231218" cy="3571160"/>
          </a:xfrm>
        </p:spPr>
        <p:txBody>
          <a:bodyPr/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800" b="0"/>
            </a:lvl1pPr>
            <a:lvl2pPr marL="273050" indent="-273050">
              <a:lnSpc>
                <a:spcPts val="2600"/>
              </a:lnSpc>
              <a:spcBef>
                <a:spcPts val="0"/>
              </a:spcBef>
              <a:buFont typeface="+mj-lt"/>
              <a:buAutoNum type="arabicPeriod"/>
              <a:defRPr sz="1800"/>
            </a:lvl2pPr>
            <a:lvl3pPr marL="536575" indent="-171450">
              <a:lnSpc>
                <a:spcPts val="2600"/>
              </a:lnSpc>
              <a:spcBef>
                <a:spcPts val="0"/>
              </a:spcBef>
              <a:defRPr sz="1800"/>
            </a:lvl3pPr>
            <a:lvl4pPr marL="720725" indent="-171450">
              <a:lnSpc>
                <a:spcPts val="2600"/>
              </a:lnSpc>
              <a:spcBef>
                <a:spcPts val="0"/>
              </a:spcBef>
              <a:tabLst/>
              <a:defRPr sz="1800"/>
            </a:lvl4pPr>
            <a:lvl5pPr marL="896938" indent="-171450">
              <a:lnSpc>
                <a:spcPts val="2600"/>
              </a:lnSpc>
              <a:spcBef>
                <a:spcPts val="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486400" y="1035844"/>
            <a:ext cx="3198282" cy="273605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0" y="64291"/>
            <a:ext cx="7928508" cy="4627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3478" y="4442222"/>
            <a:ext cx="8231205" cy="0"/>
          </a:xfrm>
          <a:prstGeom prst="line">
            <a:avLst/>
          </a:prstGeom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DC59590-F5C9-BE43-8B3E-4C7405330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38938" y="4846460"/>
            <a:ext cx="2057400" cy="135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7C794-9836-4BB8-B517-A3E588757FD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1820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4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2580" y="64291"/>
            <a:ext cx="7928508" cy="462759"/>
          </a:xfrm>
          <a:prstGeom prst="rect">
            <a:avLst/>
          </a:prstGeom>
        </p:spPr>
        <p:txBody>
          <a:bodyPr vert="horz" lIns="91440" tIns="0" rIns="9144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580" y="700088"/>
            <a:ext cx="7928508" cy="3635375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65887" y="4727023"/>
            <a:ext cx="3086100" cy="1350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400">
                <a:solidFill>
                  <a:srgbClr val="CACBCC"/>
                </a:solidFill>
              </a:defRPr>
            </a:lvl1pPr>
          </a:lstStyle>
          <a:p>
            <a:r>
              <a:rPr lang="en-US"/>
              <a:t>May 14, 2018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65887" y="4550066"/>
            <a:ext cx="4500000" cy="1350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400">
                <a:solidFill>
                  <a:srgbClr val="CACBCC"/>
                </a:solidFill>
              </a:defRPr>
            </a:lvl1pPr>
          </a:lstStyle>
          <a:p>
            <a:r>
              <a:rPr lang="en-US"/>
              <a:t>Building a geological feature geocoding engine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38938" y="4846460"/>
            <a:ext cx="2057400" cy="135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7C794-9836-4BB8-B517-A3E588757FD1}" type="slidenum">
              <a:rPr lang="de-DE" smtClean="0"/>
              <a:t>‹#›</a:t>
            </a:fld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928590-4084-6B40-8DED-B4F8C98BED1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313" y="4557156"/>
            <a:ext cx="401839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58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hdr="0"/>
  <p:txStyles>
    <p:titleStyle>
      <a:lvl1pPr algn="l" defTabSz="685800" rtl="0" eaLnBrk="1" latinLnBrk="0" hangingPunct="1">
        <a:lnSpc>
          <a:spcPts val="48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685800" rtl="0" eaLnBrk="1" latinLnBrk="0" hangingPunct="1">
        <a:lnSpc>
          <a:spcPts val="3400"/>
        </a:lnSpc>
        <a:spcBef>
          <a:spcPts val="0"/>
        </a:spcBef>
        <a:buClr>
          <a:srgbClr val="FF6C00"/>
        </a:buClr>
        <a:buFont typeface="Arial" panose="020B0604020202020204" pitchFamily="34" charset="0"/>
        <a:buChar char="•"/>
        <a:tabLst>
          <a:tab pos="266700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ts val="3400"/>
        </a:lnSpc>
        <a:spcBef>
          <a:spcPts val="375"/>
        </a:spcBef>
        <a:buClr>
          <a:srgbClr val="FF6C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ts val="3400"/>
        </a:lnSpc>
        <a:spcBef>
          <a:spcPts val="375"/>
        </a:spcBef>
        <a:buClr>
          <a:srgbClr val="FF6C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ts val="3400"/>
        </a:lnSpc>
        <a:spcBef>
          <a:spcPts val="375"/>
        </a:spcBef>
        <a:buClr>
          <a:srgbClr val="FF6C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ts val="3400"/>
        </a:lnSpc>
        <a:spcBef>
          <a:spcPts val="375"/>
        </a:spcBef>
        <a:buClr>
          <a:srgbClr val="FF6C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465" userDrawn="1">
          <p15:clr>
            <a:srgbClr val="F26B43"/>
          </p15:clr>
        </p15:guide>
        <p15:guide id="2" pos="544" userDrawn="1">
          <p15:clr>
            <a:srgbClr val="F26B43"/>
          </p15:clr>
        </p15:guide>
        <p15:guide id="3" orient="horz" pos="327" userDrawn="1">
          <p15:clr>
            <a:srgbClr val="F26B43"/>
          </p15:clr>
        </p15:guide>
        <p15:guide id="4" orient="horz" pos="531" userDrawn="1">
          <p15:clr>
            <a:srgbClr val="F26B43"/>
          </p15:clr>
        </p15:guide>
        <p15:guide id="5" orient="horz" pos="2731" userDrawn="1">
          <p15:clr>
            <a:srgbClr val="F26B43"/>
          </p15:clr>
        </p15:guide>
        <p15:guide id="6" pos="793" userDrawn="1">
          <p15:clr>
            <a:srgbClr val="F26B43"/>
          </p15:clr>
        </p15:guide>
        <p15:guide id="7" pos="29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chrpr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c.harper@elsevier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geohash.gofreerange.com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c.harper@elsevier.com" TargetMode="External"/><Relationship Id="rId2" Type="http://schemas.openxmlformats.org/officeDocument/2006/relationships/hyperlink" Target="http://twitter.com/chrpr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2018.foss4g-na.or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290464" TargetMode="External"/><Relationship Id="rId7" Type="http://schemas.openxmlformats.org/officeDocument/2006/relationships/hyperlink" Target="https://www.maxpixel.net/Geology-Horseshoe-Desert-High-Angle-Shot-1867005" TargetMode="External"/><Relationship Id="rId2" Type="http://schemas.openxmlformats.org/officeDocument/2006/relationships/hyperlink" Target="https://pixabay.com/en/desert-formation-geology-erosion-2480655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publicdomainpictures.net/en/view-image.php?image=106887&amp;picture=geology" TargetMode="External"/><Relationship Id="rId5" Type="http://schemas.openxmlformats.org/officeDocument/2006/relationships/hyperlink" Target="https://commons.wikimedia.org/wiki/File:A_melhor_coisa_pra_fazer_em_Noronha.jpg" TargetMode="External"/><Relationship Id="rId4" Type="http://schemas.openxmlformats.org/officeDocument/2006/relationships/hyperlink" Target="https://commons.wikimedia.org/wiki/File:Granodiorite_of_the_Fennoscandian_Shield.jp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ert, Formation, Geology, Erosion, Rocks, Rock">
            <a:extLst>
              <a:ext uri="{FF2B5EF4-FFF2-40B4-BE49-F238E27FC236}">
                <a16:creationId xmlns:a16="http://schemas.microsoft.com/office/drawing/2014/main" id="{AC94BEE1-74D2-0443-A0F8-A1025046DFD1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2"/>
          <p:cNvSpPr>
            <a:spLocks noGrp="1"/>
          </p:cNvSpPr>
          <p:nvPr>
            <p:ph type="ctrTitle"/>
          </p:nvPr>
        </p:nvSpPr>
        <p:spPr>
          <a:xfrm>
            <a:off x="313445" y="136338"/>
            <a:ext cx="5215286" cy="1370728"/>
          </a:xfrm>
        </p:spPr>
        <p:txBody>
          <a:bodyPr/>
          <a:lstStyle/>
          <a:p>
            <a:r>
              <a:rPr lang="en-US" dirty="0"/>
              <a:t>Ever try to Geocode a Craton?</a:t>
            </a:r>
            <a:br>
              <a:rPr lang="en-US" dirty="0"/>
            </a:br>
            <a:br>
              <a:rPr lang="en-US" dirty="0"/>
            </a:br>
            <a:endParaRPr lang="de-DE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13444" y="2065866"/>
            <a:ext cx="5528732" cy="448866"/>
          </a:xfrm>
        </p:spPr>
        <p:txBody>
          <a:bodyPr/>
          <a:lstStyle/>
          <a:p>
            <a:r>
              <a:rPr lang="de-DE" dirty="0"/>
              <a:t>FOSS4G NA – St Louis – May 14, 2018</a:t>
            </a:r>
          </a:p>
          <a:p>
            <a:r>
              <a:rPr lang="de-DE" dirty="0"/>
              <a:t>Corey A Harper – </a:t>
            </a:r>
            <a:r>
              <a:rPr lang="de-DE" dirty="0" err="1"/>
              <a:t>Elsevier</a:t>
            </a:r>
            <a:r>
              <a:rPr lang="de-DE" dirty="0"/>
              <a:t> Labs</a:t>
            </a:r>
          </a:p>
          <a:p>
            <a:r>
              <a:rPr lang="de-DE" dirty="0">
                <a:hlinkClick r:id="rId3"/>
              </a:rPr>
              <a:t>@</a:t>
            </a:r>
            <a:r>
              <a:rPr lang="de-DE" dirty="0" err="1">
                <a:hlinkClick r:id="rId3"/>
              </a:rPr>
              <a:t>chrpr</a:t>
            </a:r>
            <a:r>
              <a:rPr lang="de-DE" dirty="0"/>
              <a:t> – </a:t>
            </a:r>
            <a:r>
              <a:rPr lang="de-DE" dirty="0">
                <a:hlinkClick r:id="rId4"/>
              </a:rPr>
              <a:t>c.harper@elsevier.com</a:t>
            </a:r>
            <a:endParaRPr lang="de-DE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02781" y="195376"/>
            <a:ext cx="787296" cy="8640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5887CAAC-7478-0744-9931-7A048999303E}"/>
              </a:ext>
            </a:extLst>
          </p:cNvPr>
          <p:cNvSpPr txBox="1">
            <a:spLocks/>
          </p:cNvSpPr>
          <p:nvPr/>
        </p:nvSpPr>
        <p:spPr>
          <a:xfrm>
            <a:off x="313444" y="1507065"/>
            <a:ext cx="5528732" cy="558800"/>
          </a:xfrm>
          <a:prstGeom prst="rect">
            <a:avLst/>
          </a:prstGeom>
          <a:solidFill>
            <a:srgbClr val="F2F2F2">
              <a:alpha val="7059"/>
            </a:srgbClr>
          </a:solidFill>
        </p:spPr>
        <p:txBody>
          <a:bodyPr vert="horz" lIns="91440" tIns="0" rIns="91440" bIns="45720" rtlCol="0">
            <a:noAutofit/>
          </a:bodyPr>
          <a:lstStyle>
            <a:lvl1pPr marL="0" indent="0" algn="r" defTabSz="685800" rtl="0" eaLnBrk="1" latinLnBrk="0" hangingPunct="1">
              <a:lnSpc>
                <a:spcPts val="3400"/>
              </a:lnSpc>
              <a:spcBef>
                <a:spcPts val="0"/>
              </a:spcBef>
              <a:buClr>
                <a:srgbClr val="FF6C00"/>
              </a:buClr>
              <a:buFont typeface="Arial" panose="020B0604020202020204" pitchFamily="34" charset="0"/>
              <a:buNone/>
              <a:tabLst>
                <a:tab pos="266700" algn="l"/>
              </a:tabLst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ts val="3400"/>
              </a:lnSpc>
              <a:spcBef>
                <a:spcPts val="375"/>
              </a:spcBef>
              <a:buClr>
                <a:srgbClr val="FF6C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ts val="3400"/>
              </a:lnSpc>
              <a:spcBef>
                <a:spcPts val="375"/>
              </a:spcBef>
              <a:buClr>
                <a:srgbClr val="FF6C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ts val="3400"/>
              </a:lnSpc>
              <a:spcBef>
                <a:spcPts val="375"/>
              </a:spcBef>
              <a:buClr>
                <a:srgbClr val="FF6C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ts val="3400"/>
              </a:lnSpc>
              <a:spcBef>
                <a:spcPts val="375"/>
              </a:spcBef>
              <a:buClr>
                <a:srgbClr val="FF6C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rgbClr val="FF6C00"/>
                </a:solidFill>
                <a:latin typeface="+mj-lt"/>
              </a:rPr>
              <a:t>Building a geological feature geocoding engine</a:t>
            </a:r>
            <a:endParaRPr lang="en-US" sz="1800" dirty="0">
              <a:solidFill>
                <a:srgbClr val="FF6C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0794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E6336B-AC59-6D47-9AA6-9FE94DB5D7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10</a:t>
            </a:fld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CFCD92-9C90-8F4B-A9FC-AA8AE30119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03" y="0"/>
            <a:ext cx="8325193" cy="514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695DCE-1680-9E4F-9A66-2E6D10E0F8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378" y="0"/>
            <a:ext cx="79712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20414" y="766554"/>
            <a:ext cx="4876800" cy="3568909"/>
          </a:xfrm>
        </p:spPr>
        <p:txBody>
          <a:bodyPr anchor="ctr"/>
          <a:lstStyle/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Roll </a:t>
            </a:r>
            <a:r>
              <a:rPr lang="de-DE" sz="2400" dirty="0" err="1"/>
              <a:t>our</a:t>
            </a:r>
            <a:r>
              <a:rPr lang="de-DE" sz="2400" dirty="0"/>
              <a:t> </a:t>
            </a:r>
            <a:r>
              <a:rPr lang="de-DE" sz="2400" dirty="0" err="1"/>
              <a:t>own</a:t>
            </a:r>
            <a:r>
              <a:rPr lang="de-DE" sz="2400" dirty="0"/>
              <a:t> </a:t>
            </a:r>
            <a:r>
              <a:rPr lang="de-DE" sz="2400" dirty="0" err="1"/>
              <a:t>geolocation</a:t>
            </a:r>
            <a:r>
              <a:rPr lang="de-DE" sz="2400" dirty="0"/>
              <a:t> </a:t>
            </a:r>
            <a:r>
              <a:rPr lang="de-DE" sz="2400" dirty="0" err="1"/>
              <a:t>engine</a:t>
            </a:r>
            <a:endParaRPr lang="de-DE" sz="2400" dirty="0"/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/>
              <a:t>Based</a:t>
            </a:r>
            <a:r>
              <a:rPr lang="de-DE" sz="2400" dirty="0"/>
              <a:t> on </a:t>
            </a:r>
            <a:r>
              <a:rPr lang="de-DE" sz="2400" dirty="0" err="1"/>
              <a:t>Geofacets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r>
              <a:rPr lang="de-DE" sz="2400" dirty="0"/>
              <a:t>:</a:t>
            </a:r>
          </a:p>
          <a:p>
            <a:pPr marL="606425" lvl="2" indent="-342900">
              <a:lnSpc>
                <a:spcPct val="150000"/>
              </a:lnSpc>
              <a:buFont typeface=".AppleSystemUIFont"/>
              <a:buChar char="-"/>
            </a:pPr>
            <a:r>
              <a:rPr lang="de-DE" sz="2400" dirty="0"/>
              <a:t>Polygons </a:t>
            </a:r>
            <a:r>
              <a:rPr lang="de-DE" sz="2400" dirty="0" err="1"/>
              <a:t>for</a:t>
            </a:r>
            <a:r>
              <a:rPr lang="de-DE" sz="2400" dirty="0"/>
              <a:t> Areas </a:t>
            </a:r>
            <a:r>
              <a:rPr lang="de-DE" sz="2400" dirty="0" err="1"/>
              <a:t>of</a:t>
            </a:r>
            <a:r>
              <a:rPr lang="de-DE" sz="2400" dirty="0"/>
              <a:t> Interest</a:t>
            </a:r>
          </a:p>
          <a:p>
            <a:pPr marL="606425" lvl="2" indent="-342900">
              <a:lnSpc>
                <a:spcPct val="150000"/>
              </a:lnSpc>
              <a:buFont typeface=".AppleSystemUIFont"/>
              <a:buChar char="-"/>
            </a:pPr>
            <a:r>
              <a:rPr lang="de-DE" sz="2400" dirty="0" err="1"/>
              <a:t>Captions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map</a:t>
            </a:r>
            <a:r>
              <a:rPr lang="de-DE" sz="2400" dirty="0"/>
              <a:t> </a:t>
            </a:r>
            <a:r>
              <a:rPr lang="de-DE" sz="2400" dirty="0" err="1"/>
              <a:t>insets</a:t>
            </a:r>
            <a:endParaRPr lang="de-DE" sz="2400" dirty="0"/>
          </a:p>
          <a:p>
            <a:pPr marL="606425" lvl="2" indent="-342900">
              <a:lnSpc>
                <a:spcPct val="150000"/>
              </a:lnSpc>
              <a:buFont typeface=".AppleSystemUIFont"/>
              <a:buChar char="-"/>
            </a:pPr>
            <a:r>
              <a:rPr lang="de-DE" sz="2400" dirty="0"/>
              <a:t>Additional </a:t>
            </a:r>
            <a:r>
              <a:rPr lang="de-DE" sz="2400" dirty="0" err="1"/>
              <a:t>article</a:t>
            </a:r>
            <a:r>
              <a:rPr lang="de-DE" sz="2400" dirty="0"/>
              <a:t> </a:t>
            </a:r>
            <a:r>
              <a:rPr lang="de-DE" sz="2400" dirty="0" err="1"/>
              <a:t>metadata</a:t>
            </a:r>
            <a:r>
              <a:rPr lang="de-DE" sz="2400" dirty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A Research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56DA8C-308C-DC4E-AA83-65E65B37F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11</a:t>
            </a:fld>
            <a:endParaRPr lang="de-DE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34A60F7-A0BB-0444-A1BD-AACE7EB8CB3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4098" name="Picture 2" descr="File:Granodiorite of the Fennoscandian Shield.jpg">
            <a:extLst>
              <a:ext uri="{FF2B5EF4-FFF2-40B4-BE49-F238E27FC236}">
                <a16:creationId xmlns:a16="http://schemas.microsoft.com/office/drawing/2014/main" id="{C921427C-A385-2046-9A1D-38AFA4324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86401" y="0"/>
            <a:ext cx="3657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814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13EFF0-298D-134D-AEAC-00490ADDB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B01433-9BAE-C147-B9E5-C58A051C2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Building a geological feature geocoding engine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20372-FF0A-9848-8CFF-E4F4413E4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12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9B065D-1800-A349-8FAA-B9FED9DDBB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Geohash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Elastic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Google Maps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Python</a:t>
            </a:r>
          </a:p>
          <a:p>
            <a:pPr marL="558800" lvl="1" indent="-285750">
              <a:buFont typeface=".AppleSystemUIFont"/>
              <a:buChar char="-"/>
            </a:pPr>
            <a:r>
              <a:rPr lang="en-US" sz="2200" dirty="0"/>
              <a:t>Pandas</a:t>
            </a:r>
          </a:p>
          <a:p>
            <a:pPr marL="558800" lvl="1" indent="-285750">
              <a:buFont typeface=".AppleSystemUIFont"/>
              <a:buChar char="-"/>
            </a:pPr>
            <a:r>
              <a:rPr lang="en-US" sz="2200" dirty="0"/>
              <a:t>Shapely</a:t>
            </a:r>
          </a:p>
          <a:p>
            <a:pPr marL="558800" lvl="1" indent="-285750">
              <a:buFont typeface=".AppleSystemUIFont"/>
              <a:buChar char="-"/>
            </a:pPr>
            <a:r>
              <a:rPr lang="en-US" sz="2200" dirty="0"/>
              <a:t>Geohash</a:t>
            </a:r>
          </a:p>
          <a:p>
            <a:pPr marL="558800" lvl="1" indent="-285750">
              <a:buFont typeface=".AppleSystemUIFont"/>
              <a:buChar char="-"/>
            </a:pPr>
            <a:r>
              <a:rPr lang="en-US" sz="2200" dirty="0" err="1"/>
              <a:t>SpaCy</a:t>
            </a:r>
            <a:endParaRPr lang="en-US" sz="2200" dirty="0"/>
          </a:p>
          <a:p>
            <a:pPr marL="558800" lvl="1" indent="-285750">
              <a:buFont typeface=".AppleSystemUIFont"/>
              <a:buChar char="-"/>
            </a:pPr>
            <a:r>
              <a:rPr lang="en-US" sz="2200" dirty="0" err="1"/>
              <a:t>GeoPy</a:t>
            </a:r>
            <a:endParaRPr lang="en-US" sz="2200" dirty="0"/>
          </a:p>
          <a:p>
            <a:pPr marL="558800" lvl="1" indent="-285750">
              <a:buFont typeface=".AppleSystemUIFont"/>
              <a:buChar char="-"/>
            </a:pPr>
            <a:r>
              <a:rPr lang="en-US" sz="2200" dirty="0"/>
              <a:t>Django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3533BF6-45F6-FA4F-A29E-7CF2AF96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Tools</a:t>
            </a:r>
          </a:p>
        </p:txBody>
      </p:sp>
      <p:pic>
        <p:nvPicPr>
          <p:cNvPr id="5122" name="Picture 2" descr="Geology, Rocks, Folds, Geological, Texture, Stone">
            <a:extLst>
              <a:ext uri="{FF2B5EF4-FFF2-40B4-BE49-F238E27FC236}">
                <a16:creationId xmlns:a16="http://schemas.microsoft.com/office/drawing/2014/main" id="{954DEE7B-93FE-CB49-97D0-D8A418BAB41C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043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4785B76-F98A-924B-9265-E03F21BF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84AC9F-6349-B54B-8157-3052BAA66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32B64-CED6-0143-ACC5-8EA6F9C29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F81FB-8AF0-D749-8713-1B618E55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13</a:t>
            </a:fld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DB90A9-8F60-704B-8722-AE7667CC81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6247" y="749358"/>
            <a:ext cx="5938345" cy="362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10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E374E-56F6-F94F-AAE3-D6E199A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580" y="319366"/>
            <a:ext cx="7928508" cy="462759"/>
          </a:xfrm>
        </p:spPr>
        <p:txBody>
          <a:bodyPr/>
          <a:lstStyle/>
          <a:p>
            <a:r>
              <a:rPr lang="en-US" sz="3600" dirty="0"/>
              <a:t>Starting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019DB7-DA1E-3C40-B3F4-665F29EE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F0BF70-5D73-F64F-B5EB-00F50B876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09AA97-7864-EC4B-98F6-699ABE4D37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2580" y="700088"/>
            <a:ext cx="7928508" cy="3635375"/>
          </a:xfrm>
        </p:spPr>
        <p:txBody>
          <a:bodyPr anchor="ctr"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/>
              <a:t>Lat / Long Bounding Boxes </a:t>
            </a:r>
            <a:br>
              <a:rPr lang="en-US" sz="2800" b="0" dirty="0"/>
            </a:br>
            <a:r>
              <a:rPr lang="en-US" sz="2800" b="0" dirty="0"/>
              <a:t>(Coordinate System Normalized)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dirty="0"/>
              <a:t>Lat / Long Center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dirty="0"/>
              <a:t>Caption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dirty="0"/>
              <a:t>Other article 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dirty="0"/>
              <a:t>Basin Names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16E00-88AD-2D4D-8EDE-3E478480C0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14</a:t>
            </a:fld>
            <a:endParaRPr lang="de-DE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6A1A88-BE42-D746-A467-3D5751740FB3}"/>
              </a:ext>
            </a:extLst>
          </p:cNvPr>
          <p:cNvCxnSpPr>
            <a:cxnSpLocks/>
          </p:cNvCxnSpPr>
          <p:nvPr/>
        </p:nvCxnSpPr>
        <p:spPr>
          <a:xfrm>
            <a:off x="772580" y="3126827"/>
            <a:ext cx="40937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6DC006-2777-434B-9D91-DFE7C518DA34}"/>
              </a:ext>
            </a:extLst>
          </p:cNvPr>
          <p:cNvCxnSpPr>
            <a:cxnSpLocks/>
          </p:cNvCxnSpPr>
          <p:nvPr/>
        </p:nvCxnSpPr>
        <p:spPr>
          <a:xfrm>
            <a:off x="806035" y="3552496"/>
            <a:ext cx="25047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72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13EFF0-298D-134D-AEAC-00490ADDB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B01433-9BAE-C147-B9E5-C58A051C2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Building a geological feature geocoding engine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20372-FF0A-9848-8CFF-E4F4413E4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15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9B065D-1800-A349-8FAA-B9FED9DDBB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Panda’s Lambdas</a:t>
            </a:r>
          </a:p>
          <a:p>
            <a:pPr marL="55880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For Named Entities</a:t>
            </a:r>
          </a:p>
          <a:p>
            <a:pPr marL="55880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For </a:t>
            </a:r>
            <a:r>
              <a:rPr lang="en-US" sz="2600" dirty="0" err="1"/>
              <a:t>GeoHashes</a:t>
            </a:r>
            <a:endParaRPr lang="en-US" sz="2600" dirty="0"/>
          </a:p>
          <a:p>
            <a:pPr marL="55880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For </a:t>
            </a:r>
            <a:r>
              <a:rPr lang="en-US" sz="2600" dirty="0" err="1"/>
              <a:t>GeoNeighbors</a:t>
            </a: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Some Data Cleanup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Load to Elastic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Query Elastic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Dump to Django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3533BF6-45F6-FA4F-A29E-7CF2AF96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Dive!!</a:t>
            </a:r>
          </a:p>
        </p:txBody>
      </p:sp>
      <p:pic>
        <p:nvPicPr>
          <p:cNvPr id="6148" name="Picture 4" descr="File:A melhor coisa pra fazer em Noronha.jpg">
            <a:extLst>
              <a:ext uri="{FF2B5EF4-FFF2-40B4-BE49-F238E27FC236}">
                <a16:creationId xmlns:a16="http://schemas.microsoft.com/office/drawing/2014/main" id="{A1493272-20B6-1C4C-9D57-60E3EF4DAB07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421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CA82B-40B1-5F4B-A653-9095CA60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580" y="254105"/>
            <a:ext cx="7928508" cy="462759"/>
          </a:xfrm>
        </p:spPr>
        <p:txBody>
          <a:bodyPr/>
          <a:lstStyle/>
          <a:p>
            <a:r>
              <a:rPr lang="en-US" dirty="0" err="1"/>
              <a:t>SpaCy</a:t>
            </a:r>
            <a:r>
              <a:rPr lang="en-US" dirty="0"/>
              <a:t> Lambdas for Noun Phrases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F9D37E-9EA9-3241-9193-B967A4F84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905107-CA00-CF41-A748-0045FDE06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4B09C3-E6AB-9343-8583-B9AEE981B8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3736"/>
            <a:ext cx="9144000" cy="360010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851BC-485A-8744-AED9-9A84FFDCA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089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F1D05-383A-D240-BF61-3CE953EB7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SpaCy’s</a:t>
            </a:r>
            <a:r>
              <a:rPr lang="en-US" dirty="0"/>
              <a:t> Noun </a:t>
            </a:r>
            <a:r>
              <a:rPr lang="en-US" dirty="0" err="1"/>
              <a:t>Chunker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E77EE9-E507-AC44-8F14-3D7739FD2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1DBDC-8436-764C-95FD-56530F6AB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6B654-40CB-6145-92DD-E8ACAF1E6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17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C34826-DBA3-A04A-8594-B699DFFD5E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61295"/>
            <a:ext cx="9144000" cy="342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38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9DE0-4A2B-1944-805B-BCD153043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 Noun Hack, and in Geo Trigger List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E41831-B675-F741-8461-F95D25ECD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C78F09-1899-1E4F-9DB1-A07486BE6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641BB-A251-FE4B-AEE7-88FC0938BE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18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AE29DF-F22D-E547-9E0A-02ACE114C2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24329"/>
            <a:ext cx="9144000" cy="369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2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CB63B-5C4B-6342-B9AA-49603180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500+ Geological Keywords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DDAF43-A71B-DA44-99B2-5C5E90CC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CA092-BA96-8F4E-B1DD-3319F3025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2EEF97-D356-4741-A0B8-E36ADE9216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009"/>
          <a:stretch/>
        </p:blipFill>
        <p:spPr>
          <a:xfrm>
            <a:off x="805674" y="672660"/>
            <a:ext cx="2268832" cy="360186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32642-48CC-A54C-A288-3F82EC864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19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74C2BB-FE59-1E48-ABDE-3DD42ADF88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548" b="20989"/>
          <a:stretch/>
        </p:blipFill>
        <p:spPr>
          <a:xfrm>
            <a:off x="3074506" y="672661"/>
            <a:ext cx="2939024" cy="3601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EE7DDC-C011-ED43-9062-022BE635A6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3530" y="672659"/>
            <a:ext cx="2469850" cy="36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6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May 14, 2018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Building a geological feature geocoding engine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80" y="374994"/>
            <a:ext cx="4713820" cy="462759"/>
          </a:xfrm>
        </p:spPr>
        <p:txBody>
          <a:bodyPr/>
          <a:lstStyle/>
          <a:p>
            <a:r>
              <a:rPr lang="de-DE" sz="3600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BC0E57-07D5-C74D-9720-42B93A56B6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2580" y="766554"/>
            <a:ext cx="4637620" cy="3568909"/>
          </a:xfrm>
        </p:spPr>
        <p:txBody>
          <a:bodyPr anchor="ctr"/>
          <a:lstStyle/>
          <a:p>
            <a:pPr marL="265176" indent="-265176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2600" dirty="0" err="1"/>
              <a:t>Geofacets</a:t>
            </a:r>
            <a:r>
              <a:rPr lang="en-US" sz="2600" dirty="0"/>
              <a:t> Background</a:t>
            </a:r>
          </a:p>
          <a:p>
            <a:pPr marL="265176" indent="-265176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Problem Statement</a:t>
            </a:r>
          </a:p>
          <a:p>
            <a:pPr marL="265176" indent="-265176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Previous work</a:t>
            </a:r>
          </a:p>
          <a:p>
            <a:pPr marL="265176" indent="-265176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Data and proposed solution</a:t>
            </a:r>
          </a:p>
          <a:p>
            <a:pPr marL="265176" indent="-265176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Tooling and code</a:t>
            </a:r>
          </a:p>
          <a:p>
            <a:pPr marL="265176" indent="-265176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Results</a:t>
            </a:r>
          </a:p>
          <a:p>
            <a:pPr marL="265176" indent="-265176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Future work</a:t>
            </a:r>
          </a:p>
        </p:txBody>
      </p:sp>
      <p:pic>
        <p:nvPicPr>
          <p:cNvPr id="3074" name="Picture 2" descr="iphone coast rock formation cliff canyon terrain geology badlands instagram argentina iphoneography project365 wadi squareformat rodrigoparedes buenosaires ar 160378 160378com www160378com iphone6plus 345 landform geographical feature">
            <a:extLst>
              <a:ext uri="{FF2B5EF4-FFF2-40B4-BE49-F238E27FC236}">
                <a16:creationId xmlns:a16="http://schemas.microsoft.com/office/drawing/2014/main" id="{C2FB0EDB-9FBA-4642-9B38-B6CB82BCE7BF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CA04C49-B38A-6542-B147-37F3433CE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7824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C528C-EE41-304F-A752-27E9A6BC4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GeoHash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9E92DD-8E44-7646-9152-017A521B8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5D6B7A-F07C-2F42-AD91-7D5B23151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Building a geological feature geocoding engine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CA619-B5FC-024A-A88D-C9EB44D2F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20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A6C7E9-3BB2-1F4E-9275-4A9A2AA5D6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7550" y="165006"/>
            <a:ext cx="4999606" cy="4208488"/>
          </a:xfrm>
          <a:prstGeom prst="rect">
            <a:avLst/>
          </a:prstGeom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771CA51-178D-684C-98AC-9B2D5F4FB9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2580" y="766554"/>
            <a:ext cx="3179310" cy="3568909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b="0" dirty="0"/>
              <a:t>Alphanumeric strings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b="0" dirty="0"/>
              <a:t>32 Cell Grids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b="0" dirty="0"/>
              <a:t>Represent Lat / Longs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b="0" dirty="0"/>
              <a:t>Longer strings ==</a:t>
            </a:r>
            <a:br>
              <a:rPr lang="en-US" sz="2100" b="0" dirty="0"/>
            </a:br>
            <a:r>
              <a:rPr lang="en-US" sz="2100" b="0" dirty="0"/>
              <a:t>More Precision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b="0" dirty="0"/>
              <a:t>Up to 12 characters</a:t>
            </a:r>
            <a:br>
              <a:rPr lang="en-US" sz="2100" b="0" dirty="0"/>
            </a:br>
            <a:r>
              <a:rPr lang="en-US" sz="2100" b="0" dirty="0"/>
              <a:t>(</a:t>
            </a:r>
            <a:r>
              <a:rPr lang="en-US" b="0" dirty="0"/>
              <a:t>≤ 37.2mm × 18.6mm)</a:t>
            </a:r>
          </a:p>
          <a:p>
            <a:pPr>
              <a:lnSpc>
                <a:spcPct val="100000"/>
              </a:lnSpc>
            </a:pPr>
            <a:endParaRPr lang="en-US" sz="2100" b="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100" b="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0" b="0" dirty="0"/>
              <a:t>Image generated at:</a:t>
            </a:r>
            <a:br>
              <a:rPr lang="en-US" b="0" dirty="0"/>
            </a:br>
            <a:r>
              <a:rPr lang="en-US" sz="1500" b="0" dirty="0">
                <a:hlinkClick r:id="rId3"/>
              </a:rPr>
              <a:t>http://geohash.gofreerange.com</a:t>
            </a:r>
            <a:r>
              <a:rPr lang="en-US" sz="1500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8436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06E1C-DEDE-8D4C-87C6-28CFD532D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Approx. Area of Map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E9270E-D0B5-D64F-9040-AA3A03CE8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B0D86-BA6A-2F48-8072-FA796C46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9764C-BBFB-B749-A499-B66646648E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1074"/>
            <a:ext cx="9144000" cy="352135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7FB77-AD1D-DF44-BAF3-7D63555D1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7CDBC-DBFD-4349-B0BA-476522C26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7199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A9513-F7E2-E748-A028-4C048A5F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Geohash For Center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3F16E5-B712-4149-825A-CE6819AE0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F50EE-BCAA-FE4F-B701-C1D8E425A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89A96D-158E-5D44-B652-DA8EC61929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0" y="1839310"/>
            <a:ext cx="9144000" cy="117266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8396B1-A412-654F-AAA2-0094C95699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dirty="0"/>
              <a:t>At a precision appropriate to the Map Area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CC814-20FA-B149-9952-053007ECA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9788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0C287-3428-514B-8609-D22D11701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Recursively fill out bounding box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47FED3-B1F3-2D40-A139-4005DB98B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3203F-E0BA-0746-955A-637242C88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D5EA2-3BAC-8D4D-AFB7-1184F10C0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23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EA391-0B58-F840-B613-2535B0A1F4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7016"/>
            <a:ext cx="9144000" cy="234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30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0214C-A509-FD4D-91EE-618E992E5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rather large regions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5ECA71-9B23-0442-BB44-F783E31F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1BA19-5040-D346-ABCF-5E97413BC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A82685-72A7-F84D-8131-F6577C85CA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7398" y="683896"/>
            <a:ext cx="5155766" cy="370932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21DC0-C5DA-794A-A8AC-9A340B821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044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12668-FBFF-AA4B-A67C-FF930D9E2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some very small regions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A50F9C-8CA2-4949-8E61-E5C5A92DC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DDAC8B-DF38-9B48-89F5-0B82B32BB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CE1433-AC87-FF40-BFFC-ADB33231B5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2883" y="666257"/>
            <a:ext cx="5709828" cy="374460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D53A6-85F3-734E-A592-CB5279F05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3877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04EB1-FFA2-2943-8CD2-85E2439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Search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E21D8D-733E-1345-83EB-D1E10D0FA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74B68-9E3F-E341-B2C5-1C9DCF262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388A7E-F313-6543-AF79-FA031E7D9C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dirty="0"/>
              <a:t>Stuff all this JSON in</a:t>
            </a:r>
          </a:p>
          <a:p>
            <a:pPr marL="646113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Map the </a:t>
            </a:r>
            <a:r>
              <a:rPr lang="en-US" sz="2800" dirty="0" err="1"/>
              <a:t>geo_phrases</a:t>
            </a:r>
            <a:r>
              <a:rPr lang="en-US" sz="2800" dirty="0"/>
              <a:t> as keywords</a:t>
            </a:r>
          </a:p>
          <a:p>
            <a:pPr marL="646113" lvl="1" indent="-285750">
              <a:buFont typeface="Arial" panose="020B0604020202020204" pitchFamily="34" charset="0"/>
              <a:buChar char="•"/>
            </a:pPr>
            <a:r>
              <a:rPr lang="en-US" sz="2800" b="0" dirty="0"/>
              <a:t>Map the geohashes as </a:t>
            </a:r>
            <a:r>
              <a:rPr lang="en-US" sz="2800" b="0" dirty="0" err="1"/>
              <a:t>geo_points</a:t>
            </a:r>
            <a:endParaRPr lang="en-US" sz="2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dirty="0"/>
              <a:t>Get a list of </a:t>
            </a:r>
            <a:r>
              <a:rPr lang="en-US" sz="2800" b="0" i="1" dirty="0"/>
              <a:t>all</a:t>
            </a:r>
            <a:r>
              <a:rPr lang="en-US" sz="2800" b="0" dirty="0"/>
              <a:t> geohashes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dirty="0"/>
              <a:t>Query every hash, get keyword list and count as aggregations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58EE9-8F04-BD48-9844-B5A06B615D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4102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53DD3-E547-AB4F-8D07-FAE3FE03E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and invert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609220-D910-1949-8F26-3DAFC720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4FD4C-5BFC-F144-9CCA-706B4BCE7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00352C-A3E7-7E4B-B660-D8E7B783CA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dirty="0"/>
              <a:t>Reformat this data such that:</a:t>
            </a:r>
          </a:p>
          <a:p>
            <a:pPr marL="646113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1 Row per geological named entity</a:t>
            </a:r>
          </a:p>
          <a:p>
            <a:pPr marL="646113" lvl="1" indent="-285750">
              <a:buFont typeface="Arial" panose="020B0604020202020204" pitchFamily="34" charset="0"/>
              <a:buChar char="•"/>
            </a:pPr>
            <a:r>
              <a:rPr lang="en-US" sz="2800" b="0" dirty="0"/>
              <a:t>A list of associated hashes / counts:</a:t>
            </a:r>
            <a:br>
              <a:rPr lang="en-US" sz="2800" b="0" dirty="0"/>
            </a:br>
            <a:r>
              <a:rPr lang="en-US" sz="2800" dirty="0"/>
              <a:t>the Little Goose Creek Complex,c2j2=1|c2j2t=1|9rtmk=1|9rtmh=1|9rtmm=1|9rtm=1|9rtmj=1|9rtmt=1|9rtms=1,</a:t>
            </a:r>
          </a:p>
          <a:p>
            <a:pPr marL="646113" lvl="1" indent="-285750">
              <a:buFont typeface="Arial" panose="020B0604020202020204" pitchFamily="34" charset="0"/>
              <a:buChar char="•"/>
            </a:pPr>
            <a:r>
              <a:rPr lang="en-US" sz="2800" b="0" dirty="0"/>
              <a:t>Dump to </a:t>
            </a:r>
            <a:r>
              <a:rPr lang="en-US" sz="2800" dirty="0"/>
              <a:t>a really simple Django model</a:t>
            </a:r>
            <a:endParaRPr lang="en-US" sz="2800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7DF44-C2B3-F44D-974E-720366CE7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1272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9C5AB-8978-0347-B03D-BC6727B40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function to format for Google Maps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BB76BA-D85F-3A49-AEC6-885E3039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B3C4D-F24B-A546-A4D4-8415C3E7D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C067D-162E-7149-A580-866F9AA87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28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15BAC9-D10A-9748-9724-D09430618D2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1886"/>
            <a:ext cx="9144000" cy="335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87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5F6FC-07A9-BF4A-8FFE-3185204B2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additional cleanup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CA21F3-F04F-044E-8D1C-0D08BB48A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A33EB-3A3D-714F-A3EB-1ED0EE588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09621E-08B1-9547-92A6-2AF52F5F97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dirty="0"/>
              <a:t>Current dataset is still noisy, partly due to:</a:t>
            </a:r>
          </a:p>
          <a:p>
            <a:pPr marL="646113" lvl="1" indent="-285750">
              <a:buFont typeface="Arial" panose="020B0604020202020204" pitchFamily="34" charset="0"/>
              <a:buChar char="•"/>
            </a:pPr>
            <a:r>
              <a:rPr lang="en-US" sz="2800" b="0" dirty="0"/>
              <a:t>Noun </a:t>
            </a:r>
            <a:r>
              <a:rPr lang="en-US" sz="2800" b="0" dirty="0" err="1"/>
              <a:t>chunker</a:t>
            </a:r>
            <a:r>
              <a:rPr lang="en-US" sz="2800" b="0" dirty="0"/>
              <a:t> inconsistencies</a:t>
            </a:r>
          </a:p>
          <a:p>
            <a:pPr marL="646113" lvl="1" indent="-285750">
              <a:buFont typeface="Arial" panose="020B0604020202020204" pitchFamily="34" charset="0"/>
              <a:buChar char="•"/>
            </a:pPr>
            <a:r>
              <a:rPr lang="en-US" sz="2800" b="0" dirty="0"/>
              <a:t>Case sensitivity</a:t>
            </a:r>
          </a:p>
          <a:p>
            <a:pPr marL="646113" lvl="1" indent="-285750">
              <a:buFont typeface="Arial" panose="020B0604020202020204" pitchFamily="34" charset="0"/>
              <a:buChar char="•"/>
            </a:pPr>
            <a:r>
              <a:rPr lang="en-US" sz="2800" b="0" dirty="0"/>
              <a:t>Presence in initial articles</a:t>
            </a:r>
          </a:p>
          <a:p>
            <a:pPr marL="646113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Stray punctuation symbols</a:t>
            </a:r>
          </a:p>
          <a:p>
            <a:pPr marL="646113" lvl="1" indent="-285750">
              <a:buFont typeface="Arial" panose="020B0604020202020204" pitchFamily="34" charset="0"/>
              <a:buChar char="•"/>
            </a:pPr>
            <a:r>
              <a:rPr lang="en-US" sz="2800" b="0" dirty="0"/>
              <a:t>Abbreviations tied to map annotations</a:t>
            </a:r>
            <a:br>
              <a:rPr lang="en-US" sz="2800" b="0" dirty="0"/>
            </a:br>
            <a:r>
              <a:rPr lang="en-US" sz="2800" dirty="0"/>
              <a:t>e.g. </a:t>
            </a:r>
            <a:r>
              <a:rPr lang="en-US" sz="2800" i="1" dirty="0"/>
              <a:t>SAF-San Andreas fault</a:t>
            </a:r>
            <a:endParaRPr lang="en-US" sz="2800" b="0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DA0FA-F5B7-7C41-831B-D182AF7BD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148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39A92-18A4-F04B-A838-3A0D0EF6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AFB780-0A62-074F-96E2-D0FD2A697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4E2D1-BA88-1848-9549-1AB8FEB26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6000FC-E8EE-224D-9BBE-B5A5DFB01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1E171-596A-B64D-B641-D9F8C9C657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3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4FE92-AE57-D045-8899-6C3DF8B1C0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53" y="0"/>
            <a:ext cx="89398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40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4064-550C-204B-81EF-6028D1BEB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Geocoding Demo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22F8E6-D507-6F43-8FB3-0C840FCC2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E2D9B9-8F38-AB45-8A74-623ED321B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EB48D-00B4-2742-B71D-0E9687B49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30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9EF160-3FDC-994C-8B4B-DAE0975717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5946" y="662997"/>
            <a:ext cx="5294786" cy="361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91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72ADB-F6BC-974C-8A10-3C707A60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201FD2-4927-CB4E-9E1C-DEBE0F063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F9104-6C4E-3943-9C87-0CB29630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F29065-97BB-7F41-BC92-0F08592CB0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dirty="0"/>
              <a:t>In the holdout 20% test data:</a:t>
            </a:r>
          </a:p>
          <a:p>
            <a:pPr marL="646113" lvl="1" indent="-285750">
              <a:buFont typeface="Arial" panose="020B0604020202020204" pitchFamily="34" charset="0"/>
              <a:buChar char="•"/>
            </a:pPr>
            <a:r>
              <a:rPr lang="en-US" sz="2800" b="0" dirty="0"/>
              <a:t>About 1/2 of text strings ma</a:t>
            </a:r>
            <a:r>
              <a:rPr lang="en-US" sz="2800" dirty="0"/>
              <a:t>tched a location</a:t>
            </a:r>
          </a:p>
          <a:p>
            <a:pPr marL="646113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About 1/3 of text strings contain a “trigger phrase”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dirty="0"/>
              <a:t>285,453 entries in the current Drupal index</a:t>
            </a:r>
          </a:p>
          <a:p>
            <a:pPr marL="646113" lvl="1" indent="-285750">
              <a:buFont typeface="Arial" panose="020B0604020202020204" pitchFamily="34" charset="0"/>
              <a:buChar char="•"/>
            </a:pPr>
            <a:r>
              <a:rPr lang="en-US" sz="2800" b="0" dirty="0"/>
              <a:t>Still a fair amount of noise and </a:t>
            </a:r>
            <a:r>
              <a:rPr lang="en-US" sz="2800" dirty="0"/>
              <a:t>duplication</a:t>
            </a:r>
          </a:p>
          <a:p>
            <a:pPr marL="646113" lvl="1" indent="-285750">
              <a:buFont typeface="Arial" panose="020B0604020202020204" pitchFamily="34" charset="0"/>
              <a:buChar char="•"/>
            </a:pPr>
            <a:r>
              <a:rPr lang="en-US" sz="2800" b="0" dirty="0"/>
              <a:t>Still likely over </a:t>
            </a:r>
            <a:r>
              <a:rPr lang="en-US" sz="2800" dirty="0"/>
              <a:t>100k unique Geology Entities</a:t>
            </a:r>
            <a:endParaRPr lang="en-US" sz="2800" b="0" dirty="0"/>
          </a:p>
          <a:p>
            <a:pPr marL="646113" lvl="1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72F6E-18F0-BF4C-8705-39077BBBF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812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1B2BF-A252-F74F-AEED-7F3323AF5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311A9-E3C7-DC49-B432-BC0621152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C5B1B-ECA9-2048-894A-F7658925A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32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20BFD5-70BB-4844-B82F-7E0B1A1E49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2579" y="766554"/>
            <a:ext cx="4566676" cy="3568909"/>
          </a:xfrm>
        </p:spPr>
        <p:txBody>
          <a:bodyPr anchor="ctr"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/>
              <a:t>Data Cleanup</a:t>
            </a:r>
          </a:p>
          <a:p>
            <a:pPr marL="817563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Noun </a:t>
            </a:r>
            <a:r>
              <a:rPr lang="en-US" sz="2200" dirty="0" err="1"/>
              <a:t>Chunker</a:t>
            </a:r>
            <a:endParaRPr lang="en-US" sz="2200" dirty="0"/>
          </a:p>
          <a:p>
            <a:pPr marL="817563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0" dirty="0"/>
              <a:t>Punctuation &amp; Case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/>
              <a:t>Optimal Geohash precision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0" dirty="0"/>
              <a:t>Stippled hotspots converted from geohash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Polar Area Maps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D0BCE1-35E4-A74E-B65B-9672FAED3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579" y="196493"/>
            <a:ext cx="4713820" cy="462759"/>
          </a:xfrm>
        </p:spPr>
        <p:txBody>
          <a:bodyPr/>
          <a:lstStyle/>
          <a:p>
            <a:r>
              <a:rPr lang="en-US" sz="3600" dirty="0"/>
              <a:t>Challenges</a:t>
            </a:r>
          </a:p>
        </p:txBody>
      </p:sp>
      <p:pic>
        <p:nvPicPr>
          <p:cNvPr id="8194" name="Picture 2" descr="Geology">
            <a:extLst>
              <a:ext uri="{FF2B5EF4-FFF2-40B4-BE49-F238E27FC236}">
                <a16:creationId xmlns:a16="http://schemas.microsoft.com/office/drawing/2014/main" id="{E8D01D97-B808-6E43-AD70-AD21F62BD7C1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217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2FCB6F7-4BFD-AA46-B743-53214E822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Polar Area Maps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C6139-F3A9-A14F-B491-0F9A59A61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4E4F4-3E1F-C149-B7A3-EB4C66F4A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902F2A-10E2-F845-9970-086E220D56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2333" y="730614"/>
            <a:ext cx="6208801" cy="35667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932DF-98CF-DE46-9BAA-B0F9C6D36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446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59076E-343C-4142-B914-D31186DD5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4FCB8-EFA2-AC40-B775-C2190A5BF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FD925-41F2-FF42-928A-27B43728B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34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62C82E-DA3E-E344-90EE-310EC5D084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dirty="0"/>
              <a:t>Scaling Geolocation Work</a:t>
            </a:r>
          </a:p>
          <a:p>
            <a:pPr marL="646113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Public Domain Data</a:t>
            </a:r>
          </a:p>
          <a:p>
            <a:pPr marL="646113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3</a:t>
            </a:r>
            <a:r>
              <a:rPr lang="en-US" sz="2200" baseline="30000" dirty="0"/>
              <a:t>rd</a:t>
            </a:r>
            <a:r>
              <a:rPr lang="en-US" sz="2200" dirty="0"/>
              <a:t> Party Data Integration</a:t>
            </a:r>
          </a:p>
          <a:p>
            <a:pPr marL="646113" lvl="1" indent="-285750">
              <a:buFont typeface="Arial" panose="020B0604020202020204" pitchFamily="34" charset="0"/>
              <a:buChar char="•"/>
            </a:pPr>
            <a:r>
              <a:rPr lang="en-US" sz="2200" b="0" dirty="0"/>
              <a:t>Non-Cartographic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dirty="0"/>
              <a:t>Analogs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dirty="0"/>
              <a:t>Document 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6F01C-B89F-2446-89EA-1F15B05CE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Use Cases</a:t>
            </a:r>
          </a:p>
        </p:txBody>
      </p:sp>
      <p:pic>
        <p:nvPicPr>
          <p:cNvPr id="9220" name="Picture 4" descr="Desert, Geology, High Angle Shot, Horseshoe">
            <a:extLst>
              <a:ext uri="{FF2B5EF4-FFF2-40B4-BE49-F238E27FC236}">
                <a16:creationId xmlns:a16="http://schemas.microsoft.com/office/drawing/2014/main" id="{EEFD6026-7199-8F41-BE92-414835D2B998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648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09AB5-81F2-044C-873B-A2418B660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Analysis Demo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BCDFD-677D-B046-BB05-1F1777B01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CB1000-8944-BB4A-96D4-B7DB7694E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84A8E-2235-494B-9678-468FC91CFD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6088" y="770013"/>
            <a:ext cx="6281491" cy="358749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EB300-F37C-B741-A210-5A14C1A9B2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1456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7C575-6321-A147-9F51-DFBC4AAEE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580" y="237329"/>
            <a:ext cx="7928508" cy="462759"/>
          </a:xfrm>
        </p:spPr>
        <p:txBody>
          <a:bodyPr/>
          <a:lstStyle/>
          <a:p>
            <a:r>
              <a:rPr lang="en-US" sz="3600" dirty="0"/>
              <a:t>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D28AC-DCB8-FC4F-8855-6EE627CFC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10AB9E-6D92-2843-A21E-9A2A76EFB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87BB8F-C172-E945-9E4A-E0CBF8DAE8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0" dirty="0" err="1"/>
              <a:t>Geofacets</a:t>
            </a:r>
            <a:r>
              <a:rPr lang="en-US" sz="3000" b="0" dirty="0"/>
              <a:t>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0" dirty="0"/>
              <a:t>Manual </a:t>
            </a:r>
            <a:r>
              <a:rPr lang="en-US" sz="3000" b="0" dirty="0" err="1"/>
              <a:t>Georeferncing</a:t>
            </a:r>
            <a:r>
              <a:rPr lang="en-US" sz="3000" b="0" dirty="0"/>
              <a:t> of Map Insets from Geology Articles</a:t>
            </a:r>
          </a:p>
          <a:p>
            <a:pPr marL="646113" lvl="1" indent="-285750">
              <a:buFont typeface="Arial" panose="020B0604020202020204" pitchFamily="34" charset="0"/>
              <a:buChar char="•"/>
            </a:pPr>
            <a:r>
              <a:rPr lang="en-US" sz="2600" b="0" dirty="0"/>
              <a:t>Difficult to Scale to New Data Sources</a:t>
            </a:r>
          </a:p>
          <a:p>
            <a:pPr marL="646113" lvl="1" indent="-285750">
              <a:buFont typeface="Arial" panose="020B0604020202020204" pitchFamily="34" charset="0"/>
              <a:buChar char="•"/>
            </a:pPr>
            <a:r>
              <a:rPr lang="en-US" sz="2600" dirty="0" err="1"/>
              <a:t>Georeferening</a:t>
            </a:r>
            <a:r>
              <a:rPr lang="en-US" sz="2600" dirty="0"/>
              <a:t>, Not Geocoding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0" dirty="0"/>
              <a:t>How to build a Geolocation Engine for Text Based Geocoding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B0580-8BEC-1441-B4D2-C2CEF3075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18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Corey A Harper – </a:t>
            </a:r>
            <a:r>
              <a:rPr lang="de-DE" dirty="0" err="1"/>
              <a:t>Elsevier</a:t>
            </a:r>
            <a:r>
              <a:rPr lang="de-DE" dirty="0"/>
              <a:t> Labs</a:t>
            </a:r>
          </a:p>
          <a:p>
            <a:r>
              <a:rPr lang="de-DE" dirty="0">
                <a:hlinkClick r:id="rId2"/>
              </a:rPr>
              <a:t>@chrpr</a:t>
            </a:r>
            <a:r>
              <a:rPr lang="de-DE" dirty="0"/>
              <a:t> – </a:t>
            </a:r>
            <a:r>
              <a:rPr lang="de-DE" dirty="0">
                <a:hlinkClick r:id="rId3"/>
              </a:rPr>
              <a:t>c.harper@elsevier.com</a:t>
            </a:r>
            <a:endParaRPr lang="de-DE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150DE78-980C-3F41-A259-07540984C21A}"/>
              </a:ext>
            </a:extLst>
          </p:cNvPr>
          <p:cNvSpPr txBox="1">
            <a:spLocks/>
          </p:cNvSpPr>
          <p:nvPr/>
        </p:nvSpPr>
        <p:spPr>
          <a:xfrm>
            <a:off x="375888" y="3268325"/>
            <a:ext cx="5112709" cy="448866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buClr>
                <a:srgbClr val="FF6C00"/>
              </a:buClr>
              <a:buFont typeface="Arial" panose="020B0604020202020204" pitchFamily="34" charset="0"/>
              <a:buNone/>
              <a:tabLst>
                <a:tab pos="266700" algn="l"/>
              </a:tabLs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3400"/>
              </a:lnSpc>
              <a:spcBef>
                <a:spcPts val="375"/>
              </a:spcBef>
              <a:buClr>
                <a:srgbClr val="FF6C00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ts val="3400"/>
              </a:lnSpc>
              <a:spcBef>
                <a:spcPts val="375"/>
              </a:spcBef>
              <a:buClr>
                <a:srgbClr val="FF6C00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ts val="3400"/>
              </a:lnSpc>
              <a:spcBef>
                <a:spcPts val="375"/>
              </a:spcBef>
              <a:buClr>
                <a:srgbClr val="FF6C00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ts val="3400"/>
              </a:lnSpc>
              <a:spcBef>
                <a:spcPts val="375"/>
              </a:spcBef>
              <a:buClr>
                <a:srgbClr val="FF6C00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00"/>
              </a:lnSpc>
            </a:pPr>
            <a:r>
              <a:rPr lang="en-US" sz="2200" dirty="0"/>
              <a:t>Please Evaluate the Sessions!</a:t>
            </a:r>
            <a:br>
              <a:rPr lang="en-US" sz="2200" dirty="0"/>
            </a:br>
            <a:r>
              <a:rPr lang="en-US" sz="2200" dirty="0"/>
              <a:t>Sign in and vote at </a:t>
            </a:r>
            <a:r>
              <a:rPr lang="en-US" sz="2200" dirty="0">
                <a:hlinkClick r:id="rId4"/>
              </a:rPr>
              <a:t>2018.foss4g-na.org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1802580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24136A-CEF3-1944-BE76-7BD486F5A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Geology Images all CC-BY and CC0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E40095-7DD6-DA49-A2F2-8FD4296013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9697" y="700088"/>
            <a:ext cx="8596641" cy="3635375"/>
          </a:xfrm>
        </p:spPr>
        <p:txBody>
          <a:bodyPr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0" dirty="0">
                <a:hlinkClick r:id="rId2"/>
              </a:rPr>
              <a:t>https://pixabay.com/en/desert-formation-geology-erosion-2480655/</a:t>
            </a:r>
            <a:endParaRPr lang="en-US" sz="1500" b="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0" dirty="0">
                <a:hlinkClick r:id="rId3"/>
              </a:rPr>
              <a:t>https://pxhere.com/en/photo/290464</a:t>
            </a:r>
            <a:endParaRPr lang="en-US" sz="1500" b="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0" dirty="0">
                <a:hlinkClick r:id="rId4"/>
              </a:rPr>
              <a:t>https://commons.wikimedia.org/wiki/File:Granodiorite_of_the_Fennoscandian_Shield.jpg</a:t>
            </a:r>
            <a:r>
              <a:rPr lang="en-US" sz="1500" b="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0" dirty="0">
                <a:hlinkClick r:id="rId5"/>
              </a:rPr>
              <a:t>https://commons.wikimedia.org/wiki/File:A_melhor_coisa_pra_fazer_em_Noronha.jpg</a:t>
            </a:r>
            <a:r>
              <a:rPr lang="en-US" sz="1500" b="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0" dirty="0">
                <a:hlinkClick r:id="rId6"/>
              </a:rPr>
              <a:t>https://www.publicdomainpictures.net/en/view-image.php?image=106887&amp;picture=geology</a:t>
            </a:r>
            <a:endParaRPr lang="en-US" sz="1500" b="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>
                <a:hlinkClick r:id="rId7"/>
              </a:rPr>
              <a:t>https://www.maxpixel.net/Geology-Horseshoe-Desert-High-Angle-Shot-1867005</a:t>
            </a:r>
            <a:r>
              <a:rPr lang="en-US" sz="1400" b="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9E55EB-A9A2-7C46-95C5-8EB8788C3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1906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D0975CC-CA6A-0446-96CC-7F4B12C31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Geofacets</a:t>
            </a:r>
            <a:r>
              <a:rPr lang="en-US" dirty="0"/>
              <a:t> Demo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5B8ED4-C180-8541-812B-D805EDF24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B53E0-AC40-4C48-A6D0-DD31ECBD8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90F39-2BA1-664D-9E73-D96DEFE33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4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07FEB-1C48-814E-B3BF-8F92EB9503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439" y="923640"/>
            <a:ext cx="5613761" cy="322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12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1670-7F44-4343-BA58-261F82D0A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580" y="237329"/>
            <a:ext cx="7928508" cy="462759"/>
          </a:xfrm>
        </p:spPr>
        <p:txBody>
          <a:bodyPr/>
          <a:lstStyle/>
          <a:p>
            <a:r>
              <a:rPr lang="en-US" sz="3600" dirty="0"/>
              <a:t>How does this work?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9C14F-117E-2B45-8EA1-CD7C9DD55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1147D-B670-8E41-87F5-01B244FD7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C45BAD-865D-6D46-BA00-F34AE32AA0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0" dirty="0"/>
              <a:t>Currently manual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0" dirty="0"/>
              <a:t>Map inset geolocation at “Area of Interest”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0" dirty="0"/>
              <a:t>Tables and figures geolocated with maps from same article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0" dirty="0"/>
              <a:t>Hard to scale this to public data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0" dirty="0"/>
              <a:t>Can’t geo-reference non-cartographic resources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3D62-5F7A-744A-BBC9-4E99708AE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945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01DF6-9A25-624D-BA6F-1995FC76A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580" y="130027"/>
            <a:ext cx="7928508" cy="462759"/>
          </a:xfrm>
        </p:spPr>
        <p:txBody>
          <a:bodyPr/>
          <a:lstStyle/>
          <a:p>
            <a:r>
              <a:rPr lang="en-US" dirty="0"/>
              <a:t>Geocoding (vs Georeferencing)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EF8E85-887C-4343-B821-1E3DB3A1B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5EFF6-E2BD-0F46-A53C-42B26666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187105-B614-5C48-A257-72F05358B6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0" dirty="0" err="1"/>
              <a:t>Geonames</a:t>
            </a:r>
            <a:endParaRPr lang="en-US" sz="2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0" dirty="0"/>
              <a:t>Two Fishes (no more demo?)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0" dirty="0"/>
              <a:t>Who’s on First “</a:t>
            </a:r>
            <a:r>
              <a:rPr lang="en-US" sz="2600" b="0" dirty="0" err="1"/>
              <a:t>Spelu</a:t>
            </a:r>
            <a:endParaRPr lang="en-US" sz="2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0" dirty="0"/>
              <a:t>Google Maps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0" dirty="0"/>
              <a:t>Yahoo Maps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0" dirty="0"/>
              <a:t>Other sources of Geo Data</a:t>
            </a:r>
          </a:p>
          <a:p>
            <a:pPr marL="646113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Library of Congress Subject Headings</a:t>
            </a:r>
          </a:p>
          <a:p>
            <a:pPr marL="646113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Getty Thesaurus of Geographic Names</a:t>
            </a:r>
            <a:endParaRPr lang="en-US" sz="2600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2E36C-2A59-B548-9059-C923B0238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822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E0C5A-D041-ED48-BF9C-A9AC4BB67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579" y="242100"/>
            <a:ext cx="7928508" cy="462759"/>
          </a:xfrm>
        </p:spPr>
        <p:txBody>
          <a:bodyPr/>
          <a:lstStyle/>
          <a:p>
            <a:r>
              <a:rPr lang="en-US" dirty="0"/>
              <a:t>Cratons and Shields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9D767-7ADF-0849-AA99-0494D774F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D4E99-2000-1F4A-A485-F5716BCA0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8A54AB-C4FA-0047-AEED-2F14917445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0688" y="804333"/>
            <a:ext cx="5990046" cy="354678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DF94C-5C87-0F49-A49B-3CA7CC883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145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425B6-33C4-934E-B68A-3B6EE055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Fennoscandian</a:t>
            </a:r>
            <a:r>
              <a:rPr lang="en-US" dirty="0"/>
              <a:t> Shield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6A2E5-EA05-5C43-BD86-35B8AC9B5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283416-F1A8-B546-82E6-4101252E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7654A-10DB-A84B-AFE8-546C05D19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8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32CB11-B12F-6F43-8DB3-96984F5656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0051"/>
            <a:ext cx="7459133" cy="3069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864D6E-D34A-5143-A5A3-360570A280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580" y="873298"/>
            <a:ext cx="7553655" cy="3479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7F0D7C-A945-C64B-9DD8-B1B7433435C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284" y="1411515"/>
            <a:ext cx="6958564" cy="16829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167AFC-436E-C844-B5FC-4CF7A44255B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2729" y="703977"/>
            <a:ext cx="6292181" cy="34786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B2FF4B-AAB3-6F40-B905-DA41475EE23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9566" y="719728"/>
            <a:ext cx="4496589" cy="38400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3A9A50-1EA2-9148-8E59-F8A6363F5D6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5082" y="606457"/>
            <a:ext cx="6379194" cy="387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0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FE6E1-477D-8B4A-A9EF-336E47AA1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 Andreas Fault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3949E8-9CDF-4F42-AEF1-08D6C817B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14, 2018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A2320-F5B1-194D-A8D1-70C5D0A81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Building a geological feature geocoding engine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39A7C-D295-4949-87FE-6A8F622CBE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72749"/>
            <a:ext cx="9144000" cy="219800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913D2-A546-D548-BA57-BBC9A1C94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37C794-9836-4BB8-B517-A3E588757FD1}" type="slidenum">
              <a:rPr lang="de-DE" smtClean="0"/>
              <a:t>9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A338E3-C157-5D4E-815E-B7DBBA1594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0764" y="714613"/>
            <a:ext cx="5702472" cy="371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4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sevier">
  <a:themeElements>
    <a:clrScheme name="Elsevier">
      <a:dk1>
        <a:srgbClr val="53565A"/>
      </a:dk1>
      <a:lt1>
        <a:sysClr val="window" lastClr="FFFFFF"/>
      </a:lt1>
      <a:dk2>
        <a:srgbClr val="53565A"/>
      </a:dk2>
      <a:lt2>
        <a:srgbClr val="E7E6E6"/>
      </a:lt2>
      <a:accent1>
        <a:srgbClr val="661CCA"/>
      </a:accent1>
      <a:accent2>
        <a:srgbClr val="3679E0"/>
      </a:accent2>
      <a:accent3>
        <a:srgbClr val="8ED700"/>
      </a:accent3>
      <a:accent4>
        <a:srgbClr val="FDD300"/>
      </a:accent4>
      <a:accent5>
        <a:srgbClr val="F73E29"/>
      </a:accent5>
      <a:accent6>
        <a:srgbClr val="88A8A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ey">
      <a:srgbClr val="53565A"/>
    </a:custClr>
    <a:custClr name="Orange">
      <a:srgbClr val="FF6C00"/>
    </a:custClr>
    <a:custClr name="Grey footer">
      <a:srgbClr val="A7A8AA"/>
    </a:custClr>
    <a:custClr name="Purple dark">
      <a:srgbClr val="661CCA"/>
    </a:custClr>
    <a:custClr name="Purple light">
      <a:srgbClr val="BB84FF"/>
    </a:custClr>
    <a:custClr name="Blue dark">
      <a:srgbClr val="3679E0"/>
    </a:custClr>
    <a:custClr name="Blue light">
      <a:srgbClr val="ACD2FF"/>
    </a:custClr>
    <a:custClr name="Green dark">
      <a:srgbClr val="8ED700"/>
    </a:custClr>
    <a:custClr name="Green light">
      <a:srgbClr val="C0F25D"/>
    </a:custClr>
    <a:custClr name="Yellow dark">
      <a:srgbClr val="FDD300"/>
    </a:custClr>
    <a:custClr name="Yellow light">
      <a:srgbClr val="FFEC84"/>
    </a:custClr>
    <a:custClr name="Red dark">
      <a:srgbClr val="F73E29"/>
    </a:custClr>
    <a:custClr name="Red light">
      <a:srgbClr val="FEB7B7"/>
    </a:custClr>
  </a:custClrLst>
  <a:extLst>
    <a:ext uri="{05A4C25C-085E-4340-85A3-A5531E510DB2}">
      <thm15:themeFamily xmlns:thm15="http://schemas.microsoft.com/office/thememl/2012/main" name="harper.foss4g.20180524" id="{C061F2E2-9C52-8244-8E84-B539D494CDA8}" vid="{B09686F7-7E5E-C044-BEBC-DEC7D859AC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4231</TotalTime>
  <Words>1035</Words>
  <Application>Microsoft Macintosh PowerPoint</Application>
  <PresentationFormat>On-screen Show (16:9)</PresentationFormat>
  <Paragraphs>254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.AppleSystemUIFont</vt:lpstr>
      <vt:lpstr>Arial</vt:lpstr>
      <vt:lpstr>Calibri</vt:lpstr>
      <vt:lpstr>Elsevier</vt:lpstr>
      <vt:lpstr>Ever try to Geocode a Craton?  </vt:lpstr>
      <vt:lpstr>Agenda</vt:lpstr>
      <vt:lpstr>PowerPoint Presentation</vt:lpstr>
      <vt:lpstr>Geofacets Demo</vt:lpstr>
      <vt:lpstr>How does this work?</vt:lpstr>
      <vt:lpstr>Geocoding (vs Georeferencing)</vt:lpstr>
      <vt:lpstr>Cratons and Shields</vt:lpstr>
      <vt:lpstr>Fennoscandian Shield</vt:lpstr>
      <vt:lpstr>San Andreas Fault</vt:lpstr>
      <vt:lpstr>PowerPoint Presentation</vt:lpstr>
      <vt:lpstr>A Research Proposal</vt:lpstr>
      <vt:lpstr>Open Source Tools</vt:lpstr>
      <vt:lpstr>System Architecture</vt:lpstr>
      <vt:lpstr>Starting Data</vt:lpstr>
      <vt:lpstr>Code Dive!!</vt:lpstr>
      <vt:lpstr>SpaCy Lambdas for Noun Phrases</vt:lpstr>
      <vt:lpstr>Using SpaCy’s Noun Chunker</vt:lpstr>
      <vt:lpstr>Proper Noun Hack, and in Geo Trigger List</vt:lpstr>
      <vt:lpstr>500+ Geological Keywords</vt:lpstr>
      <vt:lpstr>GeoHash</vt:lpstr>
      <vt:lpstr>Calculate Approx. Area of Map</vt:lpstr>
      <vt:lpstr>Get Geohash For Center</vt:lpstr>
      <vt:lpstr>Recursively fill out bounding box </vt:lpstr>
      <vt:lpstr>Some rather large regions</vt:lpstr>
      <vt:lpstr>And some very small regions</vt:lpstr>
      <vt:lpstr>Elastic Search</vt:lpstr>
      <vt:lpstr>Reduce and invert</vt:lpstr>
      <vt:lpstr>With function to format for Google Maps</vt:lpstr>
      <vt:lpstr>Some additional cleanup</vt:lpstr>
      <vt:lpstr>Geocoding Demo</vt:lpstr>
      <vt:lpstr>Statistics</vt:lpstr>
      <vt:lpstr>Challenges</vt:lpstr>
      <vt:lpstr>Polar Area Maps</vt:lpstr>
      <vt:lpstr>Use Cases</vt:lpstr>
      <vt:lpstr>Document Analysis Demo</vt:lpstr>
      <vt:lpstr>Conclusion</vt:lpstr>
      <vt:lpstr>PowerPoint Presentation</vt:lpstr>
      <vt:lpstr>Geology Images all CC-BY and CC0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images used in this template are placeholder images and rights protected. Replace the images with images from the Elsevier photo library</dc:title>
  <dc:creator>Microsoft Office User</dc:creator>
  <cp:lastModifiedBy>Harper, Corey (ELS-NYC)</cp:lastModifiedBy>
  <cp:revision>81</cp:revision>
  <dcterms:created xsi:type="dcterms:W3CDTF">2018-02-28T08:40:02Z</dcterms:created>
  <dcterms:modified xsi:type="dcterms:W3CDTF">2018-05-29T19:01:33Z</dcterms:modified>
</cp:coreProperties>
</file>